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2T20:41:06.54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AB15E-8E72-4519-9FBA-D569005066C0}" type="datetimeFigureOut">
              <a:rPr lang="en-AU" smtClean="0"/>
              <a:t>3/12/2025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C97B7-C2CF-4AC0-B28F-9FEE4034228F}" type="slidenum">
              <a:rPr lang="en-AU" smtClean="0"/>
              <a:t>‹#›</a:t>
            </a:fld>
            <a:endParaRPr lang="en-AU"/>
          </a:p>
        </p:txBody>
      </p:sp>
    </p:spTree>
    <p:extLst>
      <p:ext uri="{BB962C8B-B14F-4D97-AF65-F5344CB8AC3E}">
        <p14:creationId xmlns:p14="http://schemas.microsoft.com/office/powerpoint/2010/main" val="1665502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PWAs are a cross between a traditional website and a mobile application. They are built using web technologies like hypertext markup language (HTML), cascading style sheets (CSS), JavaScript and web application programming interfaces (APIs), offering a user experience like a mobile app.</a:t>
            </a:r>
          </a:p>
          <a:p>
            <a:r>
              <a:rPr lang="en-AU" sz="1200" kern="1200" dirty="0">
                <a:solidFill>
                  <a:schemeClr val="tx1"/>
                </a:solidFill>
                <a:effectLst/>
                <a:latin typeface="+mn-lt"/>
                <a:ea typeface="+mn-ea"/>
                <a:cs typeface="+mn-cs"/>
              </a:rPr>
              <a:t>PWAs are popular because they are installable to all platforms using the same code base, they operate while offline and in the background. They can integrate with other services such as the device, other installed apps and access databases. Twitter and Hulu are the most well-known platforms utilising PWA standards.</a:t>
            </a:r>
          </a:p>
          <a:p>
            <a:endParaRPr lang="en-AU" sz="1200" kern="1200" dirty="0">
              <a:solidFill>
                <a:schemeClr val="tx1"/>
              </a:solidFill>
              <a:effectLst/>
              <a:latin typeface="+mn-lt"/>
              <a:ea typeface="+mn-ea"/>
              <a:cs typeface="+mn-cs"/>
            </a:endParaRPr>
          </a:p>
          <a:p>
            <a:r>
              <a:rPr lang="en-US" b="1" dirty="0"/>
              <a:t>In simple terms, a PWA is basically a website that behaves like an app it can be installed, works offline, and feels fast and smooth like a native mobile application.</a:t>
            </a:r>
            <a:r>
              <a:rPr lang="en-US" dirty="0"/>
              <a:t>"</a:t>
            </a:r>
            <a:endParaRPr lang="en-AU" sz="1200" kern="1200" dirty="0">
              <a:solidFill>
                <a:schemeClr val="tx1"/>
              </a:solidFill>
              <a:effectLst/>
              <a:latin typeface="+mn-lt"/>
              <a:ea typeface="+mn-ea"/>
              <a:cs typeface="+mn-cs"/>
            </a:endParaRPr>
          </a:p>
          <a:p>
            <a:endParaRPr lang="en-AU" sz="1200" kern="1200" dirty="0">
              <a:solidFill>
                <a:schemeClr val="tx1"/>
              </a:solidFill>
              <a:effectLst/>
              <a:latin typeface="+mn-lt"/>
              <a:ea typeface="+mn-ea"/>
              <a:cs typeface="+mn-cs"/>
            </a:endParaRPr>
          </a:p>
          <a:p>
            <a:endParaRPr lang="en-AU" sz="1200" kern="1200" dirty="0">
              <a:solidFill>
                <a:schemeClr val="tx1"/>
              </a:solidFill>
              <a:effectLst/>
              <a:latin typeface="+mn-lt"/>
              <a:ea typeface="+mn-ea"/>
              <a:cs typeface="+mn-cs"/>
            </a:endParaRP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More on this later</a:t>
            </a:r>
          </a:p>
          <a:p>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6DEC97B7-C2CF-4AC0-B28F-9FEE4034228F}" type="slidenum">
              <a:rPr lang="en-AU" smtClean="0"/>
              <a:t>2</a:t>
            </a:fld>
            <a:endParaRPr lang="en-AU"/>
          </a:p>
        </p:txBody>
      </p:sp>
    </p:spTree>
    <p:extLst>
      <p:ext uri="{BB962C8B-B14F-4D97-AF65-F5344CB8AC3E}">
        <p14:creationId xmlns:p14="http://schemas.microsoft.com/office/powerpoint/2010/main" val="161352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DEC97B7-C2CF-4AC0-B28F-9FEE4034228F}" type="slidenum">
              <a:rPr lang="en-AU" smtClean="0"/>
              <a:t>9</a:t>
            </a:fld>
            <a:endParaRPr lang="en-AU"/>
          </a:p>
        </p:txBody>
      </p:sp>
    </p:spTree>
    <p:extLst>
      <p:ext uri="{BB962C8B-B14F-4D97-AF65-F5344CB8AC3E}">
        <p14:creationId xmlns:p14="http://schemas.microsoft.com/office/powerpoint/2010/main" val="1355452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page_content</a:t>
            </a:r>
            <a:r>
              <a:rPr lang="en-US" sz="1200" b="0" kern="1200" dirty="0">
                <a:solidFill>
                  <a:schemeClr val="tx1"/>
                </a:solidFill>
                <a:effectLst/>
                <a:latin typeface="+mn-lt"/>
                <a:ea typeface="+mn-ea"/>
                <a:cs typeface="+mn-cs"/>
              </a:rPr>
              <a:t> &gt; </a:t>
            </a:r>
            <a:r>
              <a:rPr lang="en-US" sz="1200" b="0" kern="1200" dirty="0" err="1">
                <a:solidFill>
                  <a:schemeClr val="tx1"/>
                </a:solidFill>
                <a:effectLst/>
                <a:latin typeface="+mn-lt"/>
                <a:ea typeface="+mn-ea"/>
                <a:cs typeface="+mn-cs"/>
              </a:rPr>
              <a:t>div:nth-child</a:t>
            </a:r>
            <a:r>
              <a:rPr lang="en-US" sz="1200" b="0" kern="1200" dirty="0">
                <a:solidFill>
                  <a:schemeClr val="tx1"/>
                </a:solidFill>
                <a:effectLst/>
                <a:latin typeface="+mn-lt"/>
                <a:ea typeface="+mn-ea"/>
                <a:cs typeface="+mn-cs"/>
              </a:rPr>
              <a:t>(4) &gt; a")</a:t>
            </a:r>
          </a:p>
          <a:p>
            <a:endParaRPr lang="en-AU" dirty="0"/>
          </a:p>
          <a:p>
            <a:r>
              <a:rPr lang="en-AU" dirty="0"/>
              <a:t>CSS SELECTOR</a:t>
            </a:r>
          </a:p>
        </p:txBody>
      </p:sp>
      <p:sp>
        <p:nvSpPr>
          <p:cNvPr id="4" name="Slide Number Placeholder 3"/>
          <p:cNvSpPr>
            <a:spLocks noGrp="1"/>
          </p:cNvSpPr>
          <p:nvPr>
            <p:ph type="sldNum" sz="quarter" idx="5"/>
          </p:nvPr>
        </p:nvSpPr>
        <p:spPr/>
        <p:txBody>
          <a:bodyPr/>
          <a:lstStyle/>
          <a:p>
            <a:fld id="{6DEC97B7-C2CF-4AC0-B28F-9FEE4034228F}" type="slidenum">
              <a:rPr lang="en-AU" smtClean="0"/>
              <a:t>10</a:t>
            </a:fld>
            <a:endParaRPr lang="en-AU"/>
          </a:p>
        </p:txBody>
      </p:sp>
    </p:spTree>
    <p:extLst>
      <p:ext uri="{BB962C8B-B14F-4D97-AF65-F5344CB8AC3E}">
        <p14:creationId xmlns:p14="http://schemas.microsoft.com/office/powerpoint/2010/main" val="1874329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3623-4EF1-DF6F-F3C7-0D99E0F70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974280B-426D-3754-8FA9-3B92FFFC3C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4193305-7834-C257-7B08-2DB6222CB94A}"/>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5" name="Footer Placeholder 4">
            <a:extLst>
              <a:ext uri="{FF2B5EF4-FFF2-40B4-BE49-F238E27FC236}">
                <a16:creationId xmlns:a16="http://schemas.microsoft.com/office/drawing/2014/main" id="{0AFD355B-B4FF-EADE-8EA2-17A7F0C9C02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611C649-0B84-29F1-BE4F-5FE494DF2826}"/>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4188210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356E-4278-A2CE-3CF7-40CBCD32535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D307E98-4254-06F0-CF07-721296015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E7636E1-34F9-3E9D-4EDE-A3BE74976EFC}"/>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5" name="Footer Placeholder 4">
            <a:extLst>
              <a:ext uri="{FF2B5EF4-FFF2-40B4-BE49-F238E27FC236}">
                <a16:creationId xmlns:a16="http://schemas.microsoft.com/office/drawing/2014/main" id="{855336CD-5E5C-B1D8-857F-55778F6F90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458A7D3-1EB8-4A45-2069-FCFC8F24CF82}"/>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3918054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BB9B1C-A6F7-5629-51DF-73F316A856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574F2FD-D111-8E7D-E527-08A577E686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C610979-471E-198F-462E-6A2BACB51752}"/>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5" name="Footer Placeholder 4">
            <a:extLst>
              <a:ext uri="{FF2B5EF4-FFF2-40B4-BE49-F238E27FC236}">
                <a16:creationId xmlns:a16="http://schemas.microsoft.com/office/drawing/2014/main" id="{E3C56C87-1A26-9F50-1CAA-D43AF01B81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A01954-B9BF-9427-8761-F12B8CCDB356}"/>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200949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F7392-1D55-BFD2-9E2C-25018EB86B2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8CCF5C5-7E4E-CC72-A6BE-BC5EB8FDBE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36A6BC7-1B9E-8F09-D2B6-6696E6CB7193}"/>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5" name="Footer Placeholder 4">
            <a:extLst>
              <a:ext uri="{FF2B5EF4-FFF2-40B4-BE49-F238E27FC236}">
                <a16:creationId xmlns:a16="http://schemas.microsoft.com/office/drawing/2014/main" id="{06CD8819-D9CC-A7F9-B4A4-5C4B96F5B8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5858F7F-5CF2-DDC0-ABD2-A033E184C5BE}"/>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853303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1E00-8783-E4D9-B786-C83D41E2C1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323DB43-A0BB-B8DA-3487-C00DB81E79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0C57CE-B461-BD72-B35C-5E541485D00A}"/>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5" name="Footer Placeholder 4">
            <a:extLst>
              <a:ext uri="{FF2B5EF4-FFF2-40B4-BE49-F238E27FC236}">
                <a16:creationId xmlns:a16="http://schemas.microsoft.com/office/drawing/2014/main" id="{35CE9C96-B0DC-CA78-989E-547B6FD2023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E514C51-D17C-DB58-1622-47032A03FB2C}"/>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343622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DFA4-8D21-4F1D-C7C7-9E536A63D81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CA2CC11-3AD6-5A5C-0829-B0BB98DE6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B7FEF22-3F25-74BE-51B1-B2236A0040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D295A3C-4E9C-5F03-971E-C4B30BCF20B9}"/>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6" name="Footer Placeholder 5">
            <a:extLst>
              <a:ext uri="{FF2B5EF4-FFF2-40B4-BE49-F238E27FC236}">
                <a16:creationId xmlns:a16="http://schemas.microsoft.com/office/drawing/2014/main" id="{ADF184E6-4DA8-A81F-04EA-439914ECBCC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498C317-AD18-C9A5-FBB1-9A9DE7F30294}"/>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3009936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FFF3-5679-522E-B585-33709D960BB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FE60A84-789A-FD15-2C19-1D5960685A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F25DC2-676C-47C3-E277-E8D98C46A8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55A10F7-7BC5-457A-0CC9-1AA2D5E61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BE1BBC-220F-F90B-ECD1-4FB92884EB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598AD04-C2D9-505F-7487-AB6AF57E3E39}"/>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8" name="Footer Placeholder 7">
            <a:extLst>
              <a:ext uri="{FF2B5EF4-FFF2-40B4-BE49-F238E27FC236}">
                <a16:creationId xmlns:a16="http://schemas.microsoft.com/office/drawing/2014/main" id="{D9CD3BE3-D65A-4462-800F-21DFA1FFB17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5343913-8CFF-FDC1-95F0-30D5D47CE292}"/>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129541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753D9-8F4C-13E0-ADF9-8B23C3AC246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A8AE145-39D5-BFF0-47B8-B0E82DCA2FA6}"/>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4" name="Footer Placeholder 3">
            <a:extLst>
              <a:ext uri="{FF2B5EF4-FFF2-40B4-BE49-F238E27FC236}">
                <a16:creationId xmlns:a16="http://schemas.microsoft.com/office/drawing/2014/main" id="{6663A5E6-2BC3-08D7-6170-91F23D9B0CF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F913CD3-2111-2308-12B5-61B5D5CDCE7D}"/>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422714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6C289A-DA5C-41A7-BE0A-CC0CD2C6C954}"/>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3" name="Footer Placeholder 2">
            <a:extLst>
              <a:ext uri="{FF2B5EF4-FFF2-40B4-BE49-F238E27FC236}">
                <a16:creationId xmlns:a16="http://schemas.microsoft.com/office/drawing/2014/main" id="{B359799B-7BD5-5DAE-9B63-CE16993141D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E539F60-58AF-FF58-8CF6-EA5A269DB2E4}"/>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3701958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EEC7-2102-EC53-DB9A-7C044D0C9A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24BFAB0-346D-9080-84F2-824B1BC2D0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D93F0E3-F298-4351-EDAD-B2F2F397BC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91C69-FCEB-29C2-9590-0CB07EFE374B}"/>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6" name="Footer Placeholder 5">
            <a:extLst>
              <a:ext uri="{FF2B5EF4-FFF2-40B4-BE49-F238E27FC236}">
                <a16:creationId xmlns:a16="http://schemas.microsoft.com/office/drawing/2014/main" id="{64FAFD10-41BE-8F81-BD29-B4AD96F979E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0069218-F570-BC8A-ABBE-307766AFDF9A}"/>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126518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3E81E-44EA-3966-DD13-69BDEC940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300A998-2084-EBE9-A4C8-A9F7BB5B0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DFEEF77-963A-E580-8189-AD78BF5DB5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F23624-CBD2-F655-E53B-F48FFBF35D8D}"/>
              </a:ext>
            </a:extLst>
          </p:cNvPr>
          <p:cNvSpPr>
            <a:spLocks noGrp="1"/>
          </p:cNvSpPr>
          <p:nvPr>
            <p:ph type="dt" sz="half" idx="10"/>
          </p:nvPr>
        </p:nvSpPr>
        <p:spPr/>
        <p:txBody>
          <a:bodyPr/>
          <a:lstStyle/>
          <a:p>
            <a:fld id="{67D19801-6532-460F-A8D6-C00A6A8D14BF}" type="datetimeFigureOut">
              <a:rPr lang="en-AU" smtClean="0"/>
              <a:t>3/12/2025</a:t>
            </a:fld>
            <a:endParaRPr lang="en-AU"/>
          </a:p>
        </p:txBody>
      </p:sp>
      <p:sp>
        <p:nvSpPr>
          <p:cNvPr id="6" name="Footer Placeholder 5">
            <a:extLst>
              <a:ext uri="{FF2B5EF4-FFF2-40B4-BE49-F238E27FC236}">
                <a16:creationId xmlns:a16="http://schemas.microsoft.com/office/drawing/2014/main" id="{FFAA6CDC-D331-A159-A37C-EED79C40476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C0F5D4F-9F71-DFE2-2824-3634CF7E5925}"/>
              </a:ext>
            </a:extLst>
          </p:cNvPr>
          <p:cNvSpPr>
            <a:spLocks noGrp="1"/>
          </p:cNvSpPr>
          <p:nvPr>
            <p:ph type="sldNum" sz="quarter" idx="12"/>
          </p:nvPr>
        </p:nvSpPr>
        <p:spPr/>
        <p:txBody>
          <a:bodyPr/>
          <a:lstStyle/>
          <a:p>
            <a:fld id="{94AB4D46-807F-46F5-A611-512AD0CCD20D}" type="slidenum">
              <a:rPr lang="en-AU" smtClean="0"/>
              <a:t>‹#›</a:t>
            </a:fld>
            <a:endParaRPr lang="en-AU"/>
          </a:p>
        </p:txBody>
      </p:sp>
    </p:spTree>
    <p:extLst>
      <p:ext uri="{BB962C8B-B14F-4D97-AF65-F5344CB8AC3E}">
        <p14:creationId xmlns:p14="http://schemas.microsoft.com/office/powerpoint/2010/main" val="358920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9D63D0-476C-9FA7-EC49-775382EE08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F0A5F83-F8AE-D5DC-066C-7EF49EAEDF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9017C6-6C38-2D98-3CA7-72B29AE52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D19801-6532-460F-A8D6-C00A6A8D14BF}" type="datetimeFigureOut">
              <a:rPr lang="en-AU" smtClean="0"/>
              <a:t>3/12/2025</a:t>
            </a:fld>
            <a:endParaRPr lang="en-AU"/>
          </a:p>
        </p:txBody>
      </p:sp>
      <p:sp>
        <p:nvSpPr>
          <p:cNvPr id="5" name="Footer Placeholder 4">
            <a:extLst>
              <a:ext uri="{FF2B5EF4-FFF2-40B4-BE49-F238E27FC236}">
                <a16:creationId xmlns:a16="http://schemas.microsoft.com/office/drawing/2014/main" id="{E9BF98FB-E756-7A6F-AC81-9908739E6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FA0BD354-9D08-711D-B932-5F7DA72AF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AB4D46-807F-46F5-A611-512AD0CCD20D}" type="slidenum">
              <a:rPr lang="en-AU" smtClean="0"/>
              <a:t>‹#›</a:t>
            </a:fld>
            <a:endParaRPr lang="en-AU"/>
          </a:p>
        </p:txBody>
      </p:sp>
    </p:spTree>
    <p:extLst>
      <p:ext uri="{BB962C8B-B14F-4D97-AF65-F5344CB8AC3E}">
        <p14:creationId xmlns:p14="http://schemas.microsoft.com/office/powerpoint/2010/main" val="937767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jp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old crown with blue band&#10;&#10;AI-generated content may be incorrect.">
            <a:extLst>
              <a:ext uri="{FF2B5EF4-FFF2-40B4-BE49-F238E27FC236}">
                <a16:creationId xmlns:a16="http://schemas.microsoft.com/office/drawing/2014/main" id="{BDE38E2D-6F3E-1386-8637-B026348CB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00250"/>
            <a:ext cx="3810000" cy="2857500"/>
          </a:xfrm>
          <a:prstGeom prst="rect">
            <a:avLst/>
          </a:prstGeom>
        </p:spPr>
      </p:pic>
    </p:spTree>
    <p:extLst>
      <p:ext uri="{BB962C8B-B14F-4D97-AF65-F5344CB8AC3E}">
        <p14:creationId xmlns:p14="http://schemas.microsoft.com/office/powerpoint/2010/main" val="4234575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47AC0-D8C7-7B3C-590C-220F831D3323}"/>
              </a:ext>
            </a:extLst>
          </p:cNvPr>
          <p:cNvSpPr>
            <a:spLocks noGrp="1"/>
          </p:cNvSpPr>
          <p:nvPr>
            <p:ph type="title"/>
          </p:nvPr>
        </p:nvSpPr>
        <p:spPr>
          <a:xfrm>
            <a:off x="664464" y="163957"/>
            <a:ext cx="10515600" cy="1325563"/>
          </a:xfrm>
        </p:spPr>
        <p:txBody>
          <a:bodyPr/>
          <a:lstStyle/>
          <a:p>
            <a:r>
              <a:rPr lang="en-US" dirty="0">
                <a:solidFill>
                  <a:srgbClr val="FFFF00"/>
                </a:solidFill>
              </a:rPr>
              <a:t>How does it work?</a:t>
            </a:r>
            <a:endParaRPr lang="en-AU" dirty="0">
              <a:solidFill>
                <a:srgbClr val="FFFF00"/>
              </a:solidFill>
            </a:endParaRPr>
          </a:p>
        </p:txBody>
      </p:sp>
      <p:pic>
        <p:nvPicPr>
          <p:cNvPr id="5" name="Picture 4">
            <a:extLst>
              <a:ext uri="{FF2B5EF4-FFF2-40B4-BE49-F238E27FC236}">
                <a16:creationId xmlns:a16="http://schemas.microsoft.com/office/drawing/2014/main" id="{B4273DF4-ACC2-806F-4221-57BAFB63F257}"/>
              </a:ext>
            </a:extLst>
          </p:cNvPr>
          <p:cNvPicPr>
            <a:picLocks noChangeAspect="1"/>
          </p:cNvPicPr>
          <p:nvPr/>
        </p:nvPicPr>
        <p:blipFill>
          <a:blip r:embed="rId3"/>
          <a:stretch>
            <a:fillRect/>
          </a:stretch>
        </p:blipFill>
        <p:spPr>
          <a:xfrm>
            <a:off x="3424867" y="1214560"/>
            <a:ext cx="5342265" cy="5643440"/>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44041CE4-7966-DCA5-2197-92678CF21D9F}"/>
                  </a:ext>
                </a:extLst>
              </p14:cNvPr>
              <p14:cNvContentPartPr/>
              <p14:nvPr/>
            </p14:nvContentPartPr>
            <p14:xfrm>
              <a:off x="-823176" y="5778936"/>
              <a:ext cx="360" cy="360"/>
            </p14:xfrm>
          </p:contentPart>
        </mc:Choice>
        <mc:Fallback>
          <p:pic>
            <p:nvPicPr>
              <p:cNvPr id="9" name="Ink 8">
                <a:extLst>
                  <a:ext uri="{FF2B5EF4-FFF2-40B4-BE49-F238E27FC236}">
                    <a16:creationId xmlns:a16="http://schemas.microsoft.com/office/drawing/2014/main" id="{44041CE4-7966-DCA5-2197-92678CF21D9F}"/>
                  </a:ext>
                </a:extLst>
              </p:cNvPr>
              <p:cNvPicPr/>
              <p:nvPr/>
            </p:nvPicPr>
            <p:blipFill>
              <a:blip r:embed="rId5"/>
              <a:stretch>
                <a:fillRect/>
              </a:stretch>
            </p:blipFill>
            <p:spPr>
              <a:xfrm>
                <a:off x="-829296" y="5772816"/>
                <a:ext cx="12600" cy="12600"/>
              </a:xfrm>
              <a:prstGeom prst="rect">
                <a:avLst/>
              </a:prstGeom>
            </p:spPr>
          </p:pic>
        </mc:Fallback>
      </mc:AlternateContent>
      <p:pic>
        <p:nvPicPr>
          <p:cNvPr id="10" name="Picture 9" descr="A gold crown with blue band&#10;&#10;AI-generated content may be incorrect.">
            <a:extLst>
              <a:ext uri="{FF2B5EF4-FFF2-40B4-BE49-F238E27FC236}">
                <a16:creationId xmlns:a16="http://schemas.microsoft.com/office/drawing/2014/main" id="{2FA987CD-C941-DBB0-71BD-D7741E1353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24581" y="0"/>
            <a:ext cx="1767419" cy="1325564"/>
          </a:xfrm>
          <a:prstGeom prst="rect">
            <a:avLst/>
          </a:prstGeom>
        </p:spPr>
      </p:pic>
    </p:spTree>
    <p:extLst>
      <p:ext uri="{BB962C8B-B14F-4D97-AF65-F5344CB8AC3E}">
        <p14:creationId xmlns:p14="http://schemas.microsoft.com/office/powerpoint/2010/main" val="1062982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A0F9-3412-A9D0-765F-C90B83A1CD16}"/>
              </a:ext>
            </a:extLst>
          </p:cNvPr>
          <p:cNvSpPr>
            <a:spLocks noGrp="1"/>
          </p:cNvSpPr>
          <p:nvPr>
            <p:ph type="title"/>
          </p:nvPr>
        </p:nvSpPr>
        <p:spPr>
          <a:xfrm>
            <a:off x="3819144" y="2766218"/>
            <a:ext cx="4553712" cy="1325563"/>
          </a:xfrm>
        </p:spPr>
        <p:txBody>
          <a:bodyPr/>
          <a:lstStyle/>
          <a:p>
            <a:r>
              <a:rPr lang="en-US" dirty="0">
                <a:solidFill>
                  <a:srgbClr val="FFFF00"/>
                </a:solidFill>
              </a:rPr>
              <a:t>Website View now!</a:t>
            </a:r>
            <a:endParaRPr lang="en-AU" dirty="0">
              <a:solidFill>
                <a:srgbClr val="FFFF00"/>
              </a:solidFill>
            </a:endParaRPr>
          </a:p>
        </p:txBody>
      </p:sp>
      <p:pic>
        <p:nvPicPr>
          <p:cNvPr id="8" name="Picture 7" descr="A gold crown with blue band&#10;&#10;AI-generated content may be incorrect.">
            <a:extLst>
              <a:ext uri="{FF2B5EF4-FFF2-40B4-BE49-F238E27FC236}">
                <a16:creationId xmlns:a16="http://schemas.microsoft.com/office/drawing/2014/main" id="{642B46A2-5842-6737-3F79-9AD541EC6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733425"/>
            <a:ext cx="3810000" cy="2857500"/>
          </a:xfrm>
          <a:prstGeom prst="rect">
            <a:avLst/>
          </a:prstGeom>
        </p:spPr>
      </p:pic>
    </p:spTree>
    <p:extLst>
      <p:ext uri="{BB962C8B-B14F-4D97-AF65-F5344CB8AC3E}">
        <p14:creationId xmlns:p14="http://schemas.microsoft.com/office/powerpoint/2010/main" val="2876654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221A-D5D7-D76A-5810-66D145AE4DCC}"/>
              </a:ext>
            </a:extLst>
          </p:cNvPr>
          <p:cNvSpPr>
            <a:spLocks noGrp="1"/>
          </p:cNvSpPr>
          <p:nvPr>
            <p:ph type="title"/>
          </p:nvPr>
        </p:nvSpPr>
        <p:spPr>
          <a:xfrm>
            <a:off x="3707892" y="2766218"/>
            <a:ext cx="4776216" cy="1325563"/>
          </a:xfrm>
        </p:spPr>
        <p:txBody>
          <a:bodyPr>
            <a:normAutofit fontScale="90000"/>
          </a:bodyPr>
          <a:lstStyle/>
          <a:p>
            <a:r>
              <a:rPr lang="en-US" sz="9600" dirty="0">
                <a:solidFill>
                  <a:srgbClr val="FFFF00"/>
                </a:solidFill>
              </a:rPr>
              <a:t>Questions</a:t>
            </a:r>
            <a:endParaRPr lang="en-AU" sz="9600" dirty="0">
              <a:solidFill>
                <a:srgbClr val="FFFF00"/>
              </a:solidFill>
            </a:endParaRPr>
          </a:p>
        </p:txBody>
      </p:sp>
      <p:pic>
        <p:nvPicPr>
          <p:cNvPr id="4" name="Picture 3" descr="A gold crown with blue band&#10;&#10;AI-generated content may be incorrect.">
            <a:extLst>
              <a:ext uri="{FF2B5EF4-FFF2-40B4-BE49-F238E27FC236}">
                <a16:creationId xmlns:a16="http://schemas.microsoft.com/office/drawing/2014/main" id="{68FDEC5D-3F47-6DA4-4F7E-5E792C3EB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71499"/>
            <a:ext cx="3810000" cy="2857500"/>
          </a:xfrm>
          <a:prstGeom prst="rect">
            <a:avLst/>
          </a:prstGeom>
        </p:spPr>
      </p:pic>
    </p:spTree>
    <p:extLst>
      <p:ext uri="{BB962C8B-B14F-4D97-AF65-F5344CB8AC3E}">
        <p14:creationId xmlns:p14="http://schemas.microsoft.com/office/powerpoint/2010/main" val="1451386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D6B2-6A42-06BC-D044-B8A3B5A260A6}"/>
              </a:ext>
            </a:extLst>
          </p:cNvPr>
          <p:cNvSpPr>
            <a:spLocks noGrp="1"/>
          </p:cNvSpPr>
          <p:nvPr>
            <p:ph type="title"/>
          </p:nvPr>
        </p:nvSpPr>
        <p:spPr>
          <a:xfrm>
            <a:off x="4489704" y="1769840"/>
            <a:ext cx="3547872" cy="3318320"/>
          </a:xfrm>
        </p:spPr>
        <p:txBody>
          <a:bodyPr>
            <a:normAutofit/>
          </a:bodyPr>
          <a:lstStyle/>
          <a:p>
            <a:r>
              <a:rPr lang="en-US" sz="9600" dirty="0">
                <a:solidFill>
                  <a:srgbClr val="FFFF00"/>
                </a:solidFill>
              </a:rPr>
              <a:t>PWA?</a:t>
            </a:r>
            <a:endParaRPr lang="en-AU" sz="9600" dirty="0">
              <a:solidFill>
                <a:srgbClr val="FFFF00"/>
              </a:solidFill>
            </a:endParaRPr>
          </a:p>
        </p:txBody>
      </p:sp>
      <p:pic>
        <p:nvPicPr>
          <p:cNvPr id="4" name="Picture 3" descr="A gold crown with blue band&#10;&#10;AI-generated content may be incorrect.">
            <a:extLst>
              <a:ext uri="{FF2B5EF4-FFF2-40B4-BE49-F238E27FC236}">
                <a16:creationId xmlns:a16="http://schemas.microsoft.com/office/drawing/2014/main" id="{6A2824AA-5856-72AA-D750-84CF68557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325" y="847725"/>
            <a:ext cx="3175000" cy="2381250"/>
          </a:xfrm>
          <a:prstGeom prst="rect">
            <a:avLst/>
          </a:prstGeom>
        </p:spPr>
      </p:pic>
    </p:spTree>
    <p:extLst>
      <p:ext uri="{BB962C8B-B14F-4D97-AF65-F5344CB8AC3E}">
        <p14:creationId xmlns:p14="http://schemas.microsoft.com/office/powerpoint/2010/main" val="113361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35A80-F5E9-D8BF-2E40-01E12B4656AF}"/>
              </a:ext>
            </a:extLst>
          </p:cNvPr>
          <p:cNvPicPr>
            <a:picLocks noChangeAspect="1"/>
          </p:cNvPicPr>
          <p:nvPr/>
        </p:nvPicPr>
        <p:blipFill>
          <a:blip r:embed="rId2"/>
          <a:stretch>
            <a:fillRect/>
          </a:stretch>
        </p:blipFill>
        <p:spPr>
          <a:xfrm>
            <a:off x="427548" y="196388"/>
            <a:ext cx="4515480" cy="297221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5EDC0521-C2D1-5C2D-7F84-79AC23784B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4641" y="2819209"/>
            <a:ext cx="5724525" cy="3743325"/>
          </a:xfrm>
          <a:prstGeom prst="rect">
            <a:avLst/>
          </a:prstGeom>
          <a:noFill/>
          <a:ln>
            <a:noFill/>
          </a:ln>
        </p:spPr>
      </p:pic>
      <p:pic>
        <p:nvPicPr>
          <p:cNvPr id="7" name="Picture 6" descr="A gold crown with blue band&#10;&#10;AI-generated content may be incorrect.">
            <a:extLst>
              <a:ext uri="{FF2B5EF4-FFF2-40B4-BE49-F238E27FC236}">
                <a16:creationId xmlns:a16="http://schemas.microsoft.com/office/drawing/2014/main" id="{90C1B869-6253-7FA3-95B8-5DB53EEBB1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0"/>
            <a:ext cx="1905000" cy="1428750"/>
          </a:xfrm>
          <a:prstGeom prst="rect">
            <a:avLst/>
          </a:prstGeom>
        </p:spPr>
      </p:pic>
    </p:spTree>
    <p:extLst>
      <p:ext uri="{BB962C8B-B14F-4D97-AF65-F5344CB8AC3E}">
        <p14:creationId xmlns:p14="http://schemas.microsoft.com/office/powerpoint/2010/main" val="19037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96754-CF99-6660-6D39-4652D55D32C9}"/>
              </a:ext>
            </a:extLst>
          </p:cNvPr>
          <p:cNvPicPr>
            <a:picLocks noChangeAspect="1"/>
          </p:cNvPicPr>
          <p:nvPr/>
        </p:nvPicPr>
        <p:blipFill>
          <a:blip r:embed="rId2"/>
          <a:stretch>
            <a:fillRect/>
          </a:stretch>
        </p:blipFill>
        <p:spPr>
          <a:xfrm>
            <a:off x="1257300" y="338864"/>
            <a:ext cx="10515600" cy="2355175"/>
          </a:xfrm>
          <a:prstGeom prst="rect">
            <a:avLst/>
          </a:prstGeom>
        </p:spPr>
      </p:pic>
      <p:pic>
        <p:nvPicPr>
          <p:cNvPr id="7" name="Picture 6">
            <a:extLst>
              <a:ext uri="{FF2B5EF4-FFF2-40B4-BE49-F238E27FC236}">
                <a16:creationId xmlns:a16="http://schemas.microsoft.com/office/drawing/2014/main" id="{5AAFF403-FBA0-C7E7-88BE-4F2118F6D1E1}"/>
              </a:ext>
            </a:extLst>
          </p:cNvPr>
          <p:cNvPicPr>
            <a:picLocks noChangeAspect="1"/>
          </p:cNvPicPr>
          <p:nvPr/>
        </p:nvPicPr>
        <p:blipFill>
          <a:blip r:embed="rId3"/>
          <a:stretch>
            <a:fillRect/>
          </a:stretch>
        </p:blipFill>
        <p:spPr>
          <a:xfrm>
            <a:off x="1257300" y="3306248"/>
            <a:ext cx="10511546" cy="2637351"/>
          </a:xfrm>
          <a:prstGeom prst="rect">
            <a:avLst/>
          </a:prstGeom>
        </p:spPr>
      </p:pic>
      <p:pic>
        <p:nvPicPr>
          <p:cNvPr id="8" name="Picture 7" descr="A gold crown with blue band&#10;&#10;AI-generated content may be incorrect.">
            <a:extLst>
              <a:ext uri="{FF2B5EF4-FFF2-40B4-BE49-F238E27FC236}">
                <a16:creationId xmlns:a16="http://schemas.microsoft.com/office/drawing/2014/main" id="{6D924E0C-EA5F-944A-CD30-A81779A6F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924" y="2153609"/>
            <a:ext cx="2257425" cy="1693069"/>
          </a:xfrm>
          <a:prstGeom prst="rect">
            <a:avLst/>
          </a:prstGeom>
        </p:spPr>
      </p:pic>
    </p:spTree>
    <p:extLst>
      <p:ext uri="{BB962C8B-B14F-4D97-AF65-F5344CB8AC3E}">
        <p14:creationId xmlns:p14="http://schemas.microsoft.com/office/powerpoint/2010/main" val="176793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4" name="1000020603">
            <a:hlinkClick r:id="" action="ppaction://media"/>
            <a:extLst>
              <a:ext uri="{FF2B5EF4-FFF2-40B4-BE49-F238E27FC236}">
                <a16:creationId xmlns:a16="http://schemas.microsoft.com/office/drawing/2014/main" id="{3BC8B617-5CBD-5442-079F-7C3B11BF5D7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01310" y="484632"/>
            <a:ext cx="2752984" cy="5888737"/>
          </a:xfrm>
          <a:prstGeom prst="rect">
            <a:avLst/>
          </a:prstGeom>
        </p:spPr>
      </p:pic>
      <p:pic>
        <p:nvPicPr>
          <p:cNvPr id="5" name="20251202-2030-19.9274036">
            <a:hlinkClick r:id="" action="ppaction://media"/>
            <a:extLst>
              <a:ext uri="{FF2B5EF4-FFF2-40B4-BE49-F238E27FC236}">
                <a16:creationId xmlns:a16="http://schemas.microsoft.com/office/drawing/2014/main" id="{DF607DC8-5C4F-64F2-E449-49FBEC0D2AB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76029" y="1779822"/>
            <a:ext cx="6731338" cy="3298356"/>
          </a:xfrm>
          <a:prstGeom prst="rect">
            <a:avLst/>
          </a:prstGeom>
        </p:spPr>
      </p:pic>
      <p:pic>
        <p:nvPicPr>
          <p:cNvPr id="6" name="Picture 5" descr="A gold crown with blue band&#10;&#10;AI-generated content may be incorrect.">
            <a:extLst>
              <a:ext uri="{FF2B5EF4-FFF2-40B4-BE49-F238E27FC236}">
                <a16:creationId xmlns:a16="http://schemas.microsoft.com/office/drawing/2014/main" id="{B0B9A6C3-BCEB-8BB1-A199-3FCA1C459D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9948" y="76200"/>
            <a:ext cx="2603500" cy="1952625"/>
          </a:xfrm>
          <a:prstGeom prst="rect">
            <a:avLst/>
          </a:prstGeom>
        </p:spPr>
      </p:pic>
    </p:spTree>
    <p:extLst>
      <p:ext uri="{BB962C8B-B14F-4D97-AF65-F5344CB8AC3E}">
        <p14:creationId xmlns:p14="http://schemas.microsoft.com/office/powerpoint/2010/main" val="17947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7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AI-generated content may be incorrect.">
            <a:extLst>
              <a:ext uri="{FF2B5EF4-FFF2-40B4-BE49-F238E27FC236}">
                <a16:creationId xmlns:a16="http://schemas.microsoft.com/office/drawing/2014/main" id="{D4E32A58-9976-44B1-B992-32BC1A87A0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789" y="206375"/>
            <a:ext cx="2972984" cy="6375400"/>
          </a:xfrm>
        </p:spPr>
      </p:pic>
      <p:pic>
        <p:nvPicPr>
          <p:cNvPr id="7" name="Picture 6">
            <a:extLst>
              <a:ext uri="{FF2B5EF4-FFF2-40B4-BE49-F238E27FC236}">
                <a16:creationId xmlns:a16="http://schemas.microsoft.com/office/drawing/2014/main" id="{747B7358-1E72-2A1E-40B1-1DC0982AE97D}"/>
              </a:ext>
            </a:extLst>
          </p:cNvPr>
          <p:cNvPicPr>
            <a:picLocks noChangeAspect="1"/>
          </p:cNvPicPr>
          <p:nvPr/>
        </p:nvPicPr>
        <p:blipFill>
          <a:blip r:embed="rId3"/>
          <a:stretch>
            <a:fillRect/>
          </a:stretch>
        </p:blipFill>
        <p:spPr>
          <a:xfrm>
            <a:off x="4755865" y="390525"/>
            <a:ext cx="7091967" cy="3200400"/>
          </a:xfrm>
          <a:prstGeom prst="rect">
            <a:avLst/>
          </a:prstGeom>
        </p:spPr>
      </p:pic>
      <p:pic>
        <p:nvPicPr>
          <p:cNvPr id="9" name="Picture 8">
            <a:extLst>
              <a:ext uri="{FF2B5EF4-FFF2-40B4-BE49-F238E27FC236}">
                <a16:creationId xmlns:a16="http://schemas.microsoft.com/office/drawing/2014/main" id="{17989DFB-364D-A76D-D8D5-77C854529CE2}"/>
              </a:ext>
            </a:extLst>
          </p:cNvPr>
          <p:cNvPicPr>
            <a:picLocks noChangeAspect="1"/>
          </p:cNvPicPr>
          <p:nvPr/>
        </p:nvPicPr>
        <p:blipFill>
          <a:blip r:embed="rId4"/>
          <a:stretch>
            <a:fillRect/>
          </a:stretch>
        </p:blipFill>
        <p:spPr>
          <a:xfrm>
            <a:off x="4755865" y="3590925"/>
            <a:ext cx="7098324" cy="533400"/>
          </a:xfrm>
          <a:prstGeom prst="rect">
            <a:avLst/>
          </a:prstGeom>
        </p:spPr>
      </p:pic>
      <p:pic>
        <p:nvPicPr>
          <p:cNvPr id="10" name="Picture 9" descr="A gold crown with blue band&#10;&#10;AI-generated content may be incorrect.">
            <a:extLst>
              <a:ext uri="{FF2B5EF4-FFF2-40B4-BE49-F238E27FC236}">
                <a16:creationId xmlns:a16="http://schemas.microsoft.com/office/drawing/2014/main" id="{5FF36164-8629-A873-1C7A-F4DB8B8D66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6848" y="4124325"/>
            <a:ext cx="3810000" cy="2857500"/>
          </a:xfrm>
          <a:prstGeom prst="rect">
            <a:avLst/>
          </a:prstGeom>
        </p:spPr>
      </p:pic>
    </p:spTree>
    <p:extLst>
      <p:ext uri="{BB962C8B-B14F-4D97-AF65-F5344CB8AC3E}">
        <p14:creationId xmlns:p14="http://schemas.microsoft.com/office/powerpoint/2010/main" val="102922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9A471-4049-5935-9C3A-0365AD5DAD83}"/>
              </a:ext>
            </a:extLst>
          </p:cNvPr>
          <p:cNvSpPr>
            <a:spLocks noGrp="1"/>
          </p:cNvSpPr>
          <p:nvPr>
            <p:ph type="title"/>
          </p:nvPr>
        </p:nvSpPr>
        <p:spPr/>
        <p:txBody>
          <a:bodyPr/>
          <a:lstStyle/>
          <a:p>
            <a:r>
              <a:rPr lang="en-US" dirty="0">
                <a:solidFill>
                  <a:srgbClr val="FFFF00"/>
                </a:solidFill>
              </a:rPr>
              <a:t>PWA – Again?</a:t>
            </a:r>
            <a:endParaRPr lang="en-AU" dirty="0">
              <a:solidFill>
                <a:srgbClr val="FFFF00"/>
              </a:solidFill>
            </a:endParaRPr>
          </a:p>
        </p:txBody>
      </p:sp>
      <p:pic>
        <p:nvPicPr>
          <p:cNvPr id="11" name="Picture 10">
            <a:extLst>
              <a:ext uri="{FF2B5EF4-FFF2-40B4-BE49-F238E27FC236}">
                <a16:creationId xmlns:a16="http://schemas.microsoft.com/office/drawing/2014/main" id="{79FF35DD-53ED-4CE4-EE9B-85E4BF08AC9E}"/>
              </a:ext>
            </a:extLst>
          </p:cNvPr>
          <p:cNvPicPr>
            <a:picLocks noChangeAspect="1"/>
          </p:cNvPicPr>
          <p:nvPr/>
        </p:nvPicPr>
        <p:blipFill>
          <a:blip r:embed="rId2"/>
          <a:stretch>
            <a:fillRect/>
          </a:stretch>
        </p:blipFill>
        <p:spPr>
          <a:xfrm>
            <a:off x="1809751" y="1690688"/>
            <a:ext cx="9210674" cy="4992747"/>
          </a:xfrm>
          <a:prstGeom prst="rect">
            <a:avLst/>
          </a:prstGeom>
        </p:spPr>
      </p:pic>
      <p:pic>
        <p:nvPicPr>
          <p:cNvPr id="13" name="Picture 12">
            <a:extLst>
              <a:ext uri="{FF2B5EF4-FFF2-40B4-BE49-F238E27FC236}">
                <a16:creationId xmlns:a16="http://schemas.microsoft.com/office/drawing/2014/main" id="{3562F9B1-4544-54CA-163D-C3D6F493E6BC}"/>
              </a:ext>
            </a:extLst>
          </p:cNvPr>
          <p:cNvPicPr>
            <a:picLocks noChangeAspect="1"/>
          </p:cNvPicPr>
          <p:nvPr/>
        </p:nvPicPr>
        <p:blipFill>
          <a:blip r:embed="rId3"/>
          <a:stretch>
            <a:fillRect/>
          </a:stretch>
        </p:blipFill>
        <p:spPr>
          <a:xfrm>
            <a:off x="5853030" y="365125"/>
            <a:ext cx="3265597" cy="982333"/>
          </a:xfrm>
          <a:prstGeom prst="rect">
            <a:avLst/>
          </a:prstGeom>
        </p:spPr>
      </p:pic>
      <p:pic>
        <p:nvPicPr>
          <p:cNvPr id="14" name="Picture 13" descr="A gold crown with blue band&#10;&#10;AI-generated content may be incorrect.">
            <a:extLst>
              <a:ext uri="{FF2B5EF4-FFF2-40B4-BE49-F238E27FC236}">
                <a16:creationId xmlns:a16="http://schemas.microsoft.com/office/drawing/2014/main" id="{7BED6D83-C767-4E4F-97C3-E602506B8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1650" y="104774"/>
            <a:ext cx="1384300" cy="1038225"/>
          </a:xfrm>
          <a:prstGeom prst="rect">
            <a:avLst/>
          </a:prstGeom>
        </p:spPr>
      </p:pic>
    </p:spTree>
    <p:extLst>
      <p:ext uri="{BB962C8B-B14F-4D97-AF65-F5344CB8AC3E}">
        <p14:creationId xmlns:p14="http://schemas.microsoft.com/office/powerpoint/2010/main" val="3246400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C64952-B081-4CDF-C12E-98D9D077B0F5}"/>
              </a:ext>
            </a:extLst>
          </p:cNvPr>
          <p:cNvPicPr>
            <a:picLocks noChangeAspect="1"/>
          </p:cNvPicPr>
          <p:nvPr/>
        </p:nvPicPr>
        <p:blipFill>
          <a:blip r:embed="rId2"/>
          <a:stretch>
            <a:fillRect/>
          </a:stretch>
        </p:blipFill>
        <p:spPr>
          <a:xfrm>
            <a:off x="152399" y="912018"/>
            <a:ext cx="7137553" cy="5033963"/>
          </a:xfrm>
          <a:prstGeom prst="rect">
            <a:avLst/>
          </a:prstGeom>
        </p:spPr>
      </p:pic>
      <p:pic>
        <p:nvPicPr>
          <p:cNvPr id="7" name="Picture 6">
            <a:extLst>
              <a:ext uri="{FF2B5EF4-FFF2-40B4-BE49-F238E27FC236}">
                <a16:creationId xmlns:a16="http://schemas.microsoft.com/office/drawing/2014/main" id="{55A74D31-1B67-21EA-B987-07C102C39963}"/>
              </a:ext>
            </a:extLst>
          </p:cNvPr>
          <p:cNvPicPr>
            <a:picLocks noChangeAspect="1"/>
          </p:cNvPicPr>
          <p:nvPr/>
        </p:nvPicPr>
        <p:blipFill>
          <a:blip r:embed="rId3"/>
          <a:stretch>
            <a:fillRect/>
          </a:stretch>
        </p:blipFill>
        <p:spPr>
          <a:xfrm>
            <a:off x="7710487" y="912018"/>
            <a:ext cx="4140841" cy="5033963"/>
          </a:xfrm>
          <a:prstGeom prst="rect">
            <a:avLst/>
          </a:prstGeom>
        </p:spPr>
      </p:pic>
      <p:pic>
        <p:nvPicPr>
          <p:cNvPr id="8" name="Picture 7" descr="A gold crown with blue band&#10;&#10;AI-generated content may be incorrect.">
            <a:extLst>
              <a:ext uri="{FF2B5EF4-FFF2-40B4-BE49-F238E27FC236}">
                <a16:creationId xmlns:a16="http://schemas.microsoft.com/office/drawing/2014/main" id="{2B83D83B-37B2-A4C6-8B7F-167C36214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 y="-240507"/>
            <a:ext cx="12506325" cy="1152525"/>
          </a:xfrm>
          <a:prstGeom prst="rect">
            <a:avLst/>
          </a:prstGeom>
        </p:spPr>
      </p:pic>
    </p:spTree>
    <p:extLst>
      <p:ext uri="{BB962C8B-B14F-4D97-AF65-F5344CB8AC3E}">
        <p14:creationId xmlns:p14="http://schemas.microsoft.com/office/powerpoint/2010/main" val="3657526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ADC057-AC2C-A11D-BFD8-F7923BC9CB8F}"/>
              </a:ext>
            </a:extLst>
          </p:cNvPr>
          <p:cNvPicPr>
            <a:picLocks noChangeAspect="1"/>
          </p:cNvPicPr>
          <p:nvPr/>
        </p:nvPicPr>
        <p:blipFill>
          <a:blip r:embed="rId3"/>
          <a:stretch>
            <a:fillRect/>
          </a:stretch>
        </p:blipFill>
        <p:spPr>
          <a:xfrm>
            <a:off x="190500" y="209550"/>
            <a:ext cx="4908884" cy="3429000"/>
          </a:xfrm>
          <a:prstGeom prst="rect">
            <a:avLst/>
          </a:prstGeom>
        </p:spPr>
      </p:pic>
      <p:sp>
        <p:nvSpPr>
          <p:cNvPr id="6" name="TextBox 5">
            <a:extLst>
              <a:ext uri="{FF2B5EF4-FFF2-40B4-BE49-F238E27FC236}">
                <a16:creationId xmlns:a16="http://schemas.microsoft.com/office/drawing/2014/main" id="{0F6BA178-9565-5BFA-A0BF-5BD214994A34}"/>
              </a:ext>
            </a:extLst>
          </p:cNvPr>
          <p:cNvSpPr txBox="1"/>
          <p:nvPr/>
        </p:nvSpPr>
        <p:spPr>
          <a:xfrm>
            <a:off x="1725017" y="3715512"/>
            <a:ext cx="1839849" cy="369332"/>
          </a:xfrm>
          <a:prstGeom prst="rect">
            <a:avLst/>
          </a:prstGeom>
          <a:noFill/>
        </p:spPr>
        <p:txBody>
          <a:bodyPr wrap="square" rtlCol="0">
            <a:spAutoFit/>
          </a:bodyPr>
          <a:lstStyle/>
          <a:p>
            <a:r>
              <a:rPr lang="en-US" dirty="0">
                <a:solidFill>
                  <a:srgbClr val="FFFF00"/>
                </a:solidFill>
              </a:rPr>
              <a:t>(RoyalAPI.com)</a:t>
            </a:r>
            <a:endParaRPr lang="en-AU" dirty="0">
              <a:solidFill>
                <a:srgbClr val="FFFF00"/>
              </a:solidFill>
            </a:endParaRPr>
          </a:p>
        </p:txBody>
      </p:sp>
      <p:pic>
        <p:nvPicPr>
          <p:cNvPr id="8" name="Picture 7">
            <a:extLst>
              <a:ext uri="{FF2B5EF4-FFF2-40B4-BE49-F238E27FC236}">
                <a16:creationId xmlns:a16="http://schemas.microsoft.com/office/drawing/2014/main" id="{6540657D-9252-0403-5900-A10B3E783391}"/>
              </a:ext>
            </a:extLst>
          </p:cNvPr>
          <p:cNvPicPr>
            <a:picLocks noChangeAspect="1"/>
          </p:cNvPicPr>
          <p:nvPr/>
        </p:nvPicPr>
        <p:blipFill>
          <a:blip r:embed="rId4"/>
          <a:stretch>
            <a:fillRect/>
          </a:stretch>
        </p:blipFill>
        <p:spPr>
          <a:xfrm>
            <a:off x="5188471" y="209550"/>
            <a:ext cx="7003529" cy="3675285"/>
          </a:xfrm>
          <a:prstGeom prst="rect">
            <a:avLst/>
          </a:prstGeom>
        </p:spPr>
      </p:pic>
      <p:sp>
        <p:nvSpPr>
          <p:cNvPr id="9" name="TextBox 8">
            <a:extLst>
              <a:ext uri="{FF2B5EF4-FFF2-40B4-BE49-F238E27FC236}">
                <a16:creationId xmlns:a16="http://schemas.microsoft.com/office/drawing/2014/main" id="{C4DF9ED3-1C0B-9A37-72DB-2FBBA3D31606}"/>
              </a:ext>
            </a:extLst>
          </p:cNvPr>
          <p:cNvSpPr txBox="1"/>
          <p:nvPr/>
        </p:nvSpPr>
        <p:spPr>
          <a:xfrm>
            <a:off x="4345725" y="4562475"/>
            <a:ext cx="6965784" cy="1938992"/>
          </a:xfrm>
          <a:prstGeom prst="rect">
            <a:avLst/>
          </a:prstGeom>
          <a:noFill/>
        </p:spPr>
        <p:txBody>
          <a:bodyPr wrap="square" rtlCol="0">
            <a:spAutoFit/>
          </a:bodyPr>
          <a:lstStyle/>
          <a:p>
            <a:r>
              <a:rPr lang="en-US" sz="4000" dirty="0">
                <a:solidFill>
                  <a:srgbClr val="FFFF00"/>
                </a:solidFill>
              </a:rPr>
              <a:t>EXTRA FUN BITS!</a:t>
            </a:r>
          </a:p>
          <a:p>
            <a:endParaRPr lang="en-US" sz="4000" dirty="0">
              <a:solidFill>
                <a:srgbClr val="FFFF00"/>
              </a:solidFill>
            </a:endParaRPr>
          </a:p>
          <a:p>
            <a:r>
              <a:rPr lang="en-US" sz="4000" dirty="0">
                <a:solidFill>
                  <a:srgbClr val="FFFF00"/>
                </a:solidFill>
              </a:rPr>
              <a:t>Web Scraping</a:t>
            </a:r>
            <a:endParaRPr lang="en-AU" sz="4000" dirty="0">
              <a:solidFill>
                <a:srgbClr val="FFFF00"/>
              </a:solidFill>
            </a:endParaRPr>
          </a:p>
        </p:txBody>
      </p:sp>
      <p:pic>
        <p:nvPicPr>
          <p:cNvPr id="10" name="Picture 9" descr="A gold crown with blue band&#10;&#10;AI-generated content may be incorrect.">
            <a:extLst>
              <a:ext uri="{FF2B5EF4-FFF2-40B4-BE49-F238E27FC236}">
                <a16:creationId xmlns:a16="http://schemas.microsoft.com/office/drawing/2014/main" id="{1B9F5DE6-3E04-474B-37F9-B46F4901A2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4000500"/>
            <a:ext cx="3810000" cy="2857500"/>
          </a:xfrm>
          <a:prstGeom prst="rect">
            <a:avLst/>
          </a:prstGeom>
        </p:spPr>
      </p:pic>
      <p:pic>
        <p:nvPicPr>
          <p:cNvPr id="11" name="Picture 10" descr="A gold crown with blue band&#10;&#10;AI-generated content may be incorrect.">
            <a:extLst>
              <a:ext uri="{FF2B5EF4-FFF2-40B4-BE49-F238E27FC236}">
                <a16:creationId xmlns:a16="http://schemas.microsoft.com/office/drawing/2014/main" id="{1289CAEA-4785-83CF-F114-C0F52629F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300" y="4000500"/>
            <a:ext cx="3810000" cy="2857500"/>
          </a:xfrm>
          <a:prstGeom prst="rect">
            <a:avLst/>
          </a:prstGeom>
        </p:spPr>
      </p:pic>
    </p:spTree>
    <p:extLst>
      <p:ext uri="{BB962C8B-B14F-4D97-AF65-F5344CB8AC3E}">
        <p14:creationId xmlns:p14="http://schemas.microsoft.com/office/powerpoint/2010/main" val="108535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TotalTime>
  <Words>189</Words>
  <Application>Microsoft Office PowerPoint</Application>
  <PresentationFormat>Widescreen</PresentationFormat>
  <Paragraphs>23</Paragraphs>
  <Slides>12</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PowerPoint Presentation</vt:lpstr>
      <vt:lpstr>PWA?</vt:lpstr>
      <vt:lpstr>PowerPoint Presentation</vt:lpstr>
      <vt:lpstr>PowerPoint Presentation</vt:lpstr>
      <vt:lpstr>PowerPoint Presentation</vt:lpstr>
      <vt:lpstr>PowerPoint Presentation</vt:lpstr>
      <vt:lpstr>PWA – Again?</vt:lpstr>
      <vt:lpstr>PowerPoint Presentation</vt:lpstr>
      <vt:lpstr>PowerPoint Presentation</vt:lpstr>
      <vt:lpstr>How does it work?</vt:lpstr>
      <vt:lpstr>Website View now!</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Wilkie</dc:creator>
  <cp:lastModifiedBy>Adam Wilkie</cp:lastModifiedBy>
  <cp:revision>1</cp:revision>
  <dcterms:created xsi:type="dcterms:W3CDTF">2025-12-02T20:18:46Z</dcterms:created>
  <dcterms:modified xsi:type="dcterms:W3CDTF">2025-12-02T20:44:13Z</dcterms:modified>
</cp:coreProperties>
</file>